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6858000" cx="12192000"/>
  <p:notesSz cx="6858000" cy="9144000"/>
  <p:embeddedFontLst>
    <p:embeddedFont>
      <p:font typeface="Corbel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8" roundtripDataSignature="AMtx7mgcn5gsjnh2U2hAC/mHc39fBiCN7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Corbel-regular.fntdata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Corbel-italic.fntdata"/><Relationship Id="rId25" Type="http://schemas.openxmlformats.org/officeDocument/2006/relationships/font" Target="fonts/Corbel-bold.fntdata"/><Relationship Id="rId28" Type="http://customschemas.google.com/relationships/presentationmetadata" Target="metadata"/><Relationship Id="rId27" Type="http://schemas.openxmlformats.org/officeDocument/2006/relationships/font" Target="fonts/Corbel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5" name="Google Shape;9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6" name="Google Shape;96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8" name="Google Shape;178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7" name="Google Shape;187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6" name="Google Shape;196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5" name="Google Shape;205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4" name="Google Shape;214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3" name="Google Shape;223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2" name="Google Shape;232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0" name="Google Shape;240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3af67bea8eb_0_1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49" name="Google Shape;249;g3af67bea8eb_0_14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g3af67bea8eb_0_14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7" name="Google Shape;107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5" name="Google Shape;11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3" name="Google Shape;123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2" name="Google Shape;132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1" name="Google Shape;141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0" name="Google Shape;150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1" name="Google Shape;151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0" name="Google Shape;160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9" name="Google Shape;169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5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5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2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723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" name="Google Shape;17;p20"/>
          <p:cNvPicPr preferRelativeResize="0"/>
          <p:nvPr/>
        </p:nvPicPr>
        <p:blipFill rotWithShape="1">
          <a:blip r:embed="rId2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0"/>
          <p:cNvSpPr txBox="1"/>
          <p:nvPr>
            <p:ph type="title"/>
          </p:nvPr>
        </p:nvSpPr>
        <p:spPr>
          <a:xfrm>
            <a:off x="3867912" y="1298448"/>
            <a:ext cx="7315200" cy="32552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59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9" name="Google Shape;19;p20"/>
          <p:cNvSpPr txBox="1"/>
          <p:nvPr>
            <p:ph idx="1" type="body"/>
          </p:nvPr>
        </p:nvSpPr>
        <p:spPr>
          <a:xfrm>
            <a:off x="3886200" y="4672584"/>
            <a:ext cx="7315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  <a:defRPr sz="2200" cap="none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0" name="Google Shape;20;p20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0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0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1"/>
          <p:cNvSpPr/>
          <p:nvPr/>
        </p:nvSpPr>
        <p:spPr>
          <a:xfrm>
            <a:off x="0" y="0"/>
            <a:ext cx="12192000" cy="1225550"/>
          </a:xfrm>
          <a:prstGeom prst="rect">
            <a:avLst/>
          </a:prstGeom>
          <a:solidFill>
            <a:srgbClr val="C3404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5" name="Google Shape;25;p21"/>
          <p:cNvSpPr txBox="1"/>
          <p:nvPr>
            <p:ph idx="1" type="body"/>
          </p:nvPr>
        </p:nvSpPr>
        <p:spPr>
          <a:xfrm>
            <a:off x="262463" y="1750000"/>
            <a:ext cx="11384894" cy="80772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>
                <a:solidFill>
                  <a:srgbClr val="595959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26" name="Google Shape;26;p21"/>
          <p:cNvSpPr txBox="1"/>
          <p:nvPr>
            <p:ph idx="2" type="body"/>
          </p:nvPr>
        </p:nvSpPr>
        <p:spPr>
          <a:xfrm>
            <a:off x="262464" y="2817976"/>
            <a:ext cx="11384893" cy="3720936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/>
        </p:txBody>
      </p:sp>
      <p:sp>
        <p:nvSpPr>
          <p:cNvPr id="27" name="Google Shape;27;p21"/>
          <p:cNvSpPr txBox="1"/>
          <p:nvPr>
            <p:ph idx="3" type="body"/>
          </p:nvPr>
        </p:nvSpPr>
        <p:spPr>
          <a:xfrm>
            <a:off x="3402767" y="207481"/>
            <a:ext cx="7095475" cy="9794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Noto Sans Symbols"/>
              <a:buNone/>
              <a:defRPr sz="36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2"/>
          <p:cNvSpPr/>
          <p:nvPr/>
        </p:nvSpPr>
        <p:spPr>
          <a:xfrm>
            <a:off x="-17463" y="0"/>
            <a:ext cx="3886201" cy="6862763"/>
          </a:xfrm>
          <a:prstGeom prst="rect">
            <a:avLst/>
          </a:prstGeom>
          <a:solidFill>
            <a:srgbClr val="EE8D3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0" name="Google Shape;30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600700" y="2524125"/>
            <a:ext cx="5543550" cy="181927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22"/>
          <p:cNvSpPr txBox="1"/>
          <p:nvPr/>
        </p:nvSpPr>
        <p:spPr>
          <a:xfrm>
            <a:off x="10761663" y="5205413"/>
            <a:ext cx="184150" cy="3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2" name="Google Shape;32;p22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22"/>
          <p:cNvSpPr txBox="1"/>
          <p:nvPr>
            <p:ph idx="1" type="body"/>
          </p:nvPr>
        </p:nvSpPr>
        <p:spPr>
          <a:xfrm>
            <a:off x="5600946" y="4572000"/>
            <a:ext cx="5543304" cy="6556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orbel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34" name="Google Shape;34;p22"/>
          <p:cNvSpPr txBox="1"/>
          <p:nvPr>
            <p:ph idx="2" type="body"/>
          </p:nvPr>
        </p:nvSpPr>
        <p:spPr>
          <a:xfrm>
            <a:off x="5809088" y="2655426"/>
            <a:ext cx="5137427" cy="150509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600"/>
              <a:buNone/>
              <a:defRPr sz="36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35" name="Google Shape;35;p22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2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0227B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22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3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40" name="Google Shape;40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0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23"/>
          <p:cNvSpPr/>
          <p:nvPr/>
        </p:nvSpPr>
        <p:spPr>
          <a:xfrm>
            <a:off x="8408988" y="0"/>
            <a:ext cx="3783012" cy="6858000"/>
          </a:xfrm>
          <a:prstGeom prst="rect">
            <a:avLst/>
          </a:prstGeom>
          <a:solidFill>
            <a:srgbClr val="69A74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42" name="Google Shape;42;p23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23"/>
          <p:cNvSpPr txBox="1"/>
          <p:nvPr>
            <p:ph type="title"/>
          </p:nvPr>
        </p:nvSpPr>
        <p:spPr>
          <a:xfrm>
            <a:off x="838200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44" name="Google Shape;44;p23"/>
          <p:cNvSpPr txBox="1"/>
          <p:nvPr>
            <p:ph idx="1" type="body"/>
          </p:nvPr>
        </p:nvSpPr>
        <p:spPr>
          <a:xfrm>
            <a:off x="838199" y="2070100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45" name="Google Shape;45;p23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23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47" name="Google Shape;47;p23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ustom Layout">
  <p:cSld name="1_Custom Layou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4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50" name="Google Shape;50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0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24"/>
          <p:cNvSpPr/>
          <p:nvPr/>
        </p:nvSpPr>
        <p:spPr>
          <a:xfrm>
            <a:off x="8408988" y="0"/>
            <a:ext cx="3783012" cy="6858000"/>
          </a:xfrm>
          <a:prstGeom prst="rect">
            <a:avLst/>
          </a:prstGeom>
          <a:solidFill>
            <a:srgbClr val="C84C1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52" name="Google Shape;52;p24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24"/>
          <p:cNvSpPr txBox="1"/>
          <p:nvPr>
            <p:ph type="title"/>
          </p:nvPr>
        </p:nvSpPr>
        <p:spPr>
          <a:xfrm>
            <a:off x="838200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4" name="Google Shape;54;p24"/>
          <p:cNvSpPr txBox="1"/>
          <p:nvPr>
            <p:ph idx="1" type="body"/>
          </p:nvPr>
        </p:nvSpPr>
        <p:spPr>
          <a:xfrm>
            <a:off x="838199" y="2070100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55" name="Google Shape;55;p24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4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57" name="Google Shape;57;p24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ustom Layout">
  <p:cSld name="2_Custom Layou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5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60" name="Google Shape;60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200525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25"/>
          <p:cNvSpPr/>
          <p:nvPr/>
        </p:nvSpPr>
        <p:spPr>
          <a:xfrm>
            <a:off x="-15875" y="0"/>
            <a:ext cx="3783013" cy="6858000"/>
          </a:xfrm>
          <a:prstGeom prst="rect">
            <a:avLst/>
          </a:prstGeom>
          <a:solidFill>
            <a:srgbClr val="F2CE6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62" name="Google Shape;62;p25"/>
          <p:cNvSpPr txBox="1"/>
          <p:nvPr>
            <p:ph type="title"/>
          </p:nvPr>
        </p:nvSpPr>
        <p:spPr>
          <a:xfrm>
            <a:off x="4200377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63" name="Google Shape;63;p25"/>
          <p:cNvSpPr txBox="1"/>
          <p:nvPr>
            <p:ph idx="1" type="body"/>
          </p:nvPr>
        </p:nvSpPr>
        <p:spPr>
          <a:xfrm>
            <a:off x="4074145" y="2325636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64" name="Google Shape;64;p25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5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66" name="Google Shape;66;p25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ustom Layout">
  <p:cSld name="3_Custom Layou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CE6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69" name="Google Shape;69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01275" y="-17463"/>
            <a:ext cx="1990725" cy="1708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26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2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2" name="Google Shape;72;p26"/>
          <p:cNvSpPr/>
          <p:nvPr>
            <p:ph idx="2" type="chart"/>
          </p:nvPr>
        </p:nvSpPr>
        <p:spPr>
          <a:xfrm>
            <a:off x="838200" y="2082800"/>
            <a:ext cx="10515600" cy="2674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  <a:defRPr b="0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3" name="Google Shape;73;p26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6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75" name="Google Shape;75;p26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pictures" showMasterSp="0">
  <p:cSld name="3 pictures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7"/>
          <p:cNvSpPr/>
          <p:nvPr/>
        </p:nvSpPr>
        <p:spPr>
          <a:xfrm>
            <a:off x="0" y="-4763"/>
            <a:ext cx="12192000" cy="6858001"/>
          </a:xfrm>
          <a:prstGeom prst="rect">
            <a:avLst/>
          </a:prstGeom>
          <a:solidFill>
            <a:srgbClr val="3B638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78" name="Google Shape;78;p27"/>
          <p:cNvPicPr preferRelativeResize="0"/>
          <p:nvPr/>
        </p:nvPicPr>
        <p:blipFill rotWithShape="1">
          <a:blip r:embed="rId2">
            <a:alphaModFix/>
          </a:blip>
          <a:srcRect b="0" l="39835" r="0" t="0"/>
          <a:stretch/>
        </p:blipFill>
        <p:spPr>
          <a:xfrm>
            <a:off x="8861425" y="6138863"/>
            <a:ext cx="3176588" cy="66040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27"/>
          <p:cNvSpPr/>
          <p:nvPr>
            <p:ph idx="2" type="pic"/>
          </p:nvPr>
        </p:nvSpPr>
        <p:spPr>
          <a:xfrm>
            <a:off x="1442128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0" name="Google Shape;80;p27"/>
          <p:cNvSpPr/>
          <p:nvPr>
            <p:ph idx="3" type="pic"/>
          </p:nvPr>
        </p:nvSpPr>
        <p:spPr>
          <a:xfrm>
            <a:off x="4626050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1" name="Google Shape;81;p27"/>
          <p:cNvSpPr/>
          <p:nvPr>
            <p:ph idx="4" type="pic"/>
          </p:nvPr>
        </p:nvSpPr>
        <p:spPr>
          <a:xfrm>
            <a:off x="7809972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2" name="Google Shape;82;p27"/>
          <p:cNvSpPr txBox="1"/>
          <p:nvPr>
            <p:ph type="title"/>
          </p:nvPr>
        </p:nvSpPr>
        <p:spPr>
          <a:xfrm>
            <a:off x="1442128" y="365126"/>
            <a:ext cx="9911672" cy="1121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3" name="Google Shape;83;p27"/>
          <p:cNvSpPr txBox="1"/>
          <p:nvPr>
            <p:ph idx="1" type="body"/>
          </p:nvPr>
        </p:nvSpPr>
        <p:spPr>
          <a:xfrm>
            <a:off x="1436346" y="5566763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4" name="Google Shape;84;p27"/>
          <p:cNvSpPr txBox="1"/>
          <p:nvPr>
            <p:ph idx="5" type="body"/>
          </p:nvPr>
        </p:nvSpPr>
        <p:spPr>
          <a:xfrm>
            <a:off x="4626050" y="5566088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5" name="Google Shape;85;p27"/>
          <p:cNvSpPr txBox="1"/>
          <p:nvPr>
            <p:ph idx="6" type="body"/>
          </p:nvPr>
        </p:nvSpPr>
        <p:spPr>
          <a:xfrm>
            <a:off x="7833641" y="5560893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6" name="Google Shape;86;p27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7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7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8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8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92" name="Google Shape;92;p28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9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1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1" name="Google Shape;11;p19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12" name="Google Shape;12;p19"/>
          <p:cNvSpPr txBox="1"/>
          <p:nvPr>
            <p:ph idx="1" type="body"/>
          </p:nvPr>
        </p:nvSpPr>
        <p:spPr>
          <a:xfrm>
            <a:off x="3868738" y="863600"/>
            <a:ext cx="7315200" cy="51212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30200" lvl="2" marL="1371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  <a:defRPr b="0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3" name="Google Shape;13;p19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1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pic>
        <p:nvPicPr>
          <p:cNvPr id="14" name="Google Shape;14;p19"/>
          <p:cNvPicPr preferRelativeResize="0"/>
          <p:nvPr/>
        </p:nvPicPr>
        <p:blipFill rotWithShape="1">
          <a:blip r:embed="rId1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png"/><Relationship Id="rId4" Type="http://schemas.openxmlformats.org/officeDocument/2006/relationships/image" Target="../media/image3.png"/><Relationship Id="rId5" Type="http://schemas.openxmlformats.org/officeDocument/2006/relationships/image" Target="../media/image21.png"/><Relationship Id="rId6" Type="http://schemas.openxmlformats.org/officeDocument/2006/relationships/image" Target="../media/image13.png"/><Relationship Id="rId7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Relationship Id="rId4" Type="http://schemas.openxmlformats.org/officeDocument/2006/relationships/image" Target="../media/image22.png"/><Relationship Id="rId5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Relationship Id="rId4" Type="http://schemas.openxmlformats.org/officeDocument/2006/relationships/image" Target="../media/image15.png"/><Relationship Id="rId5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Relationship Id="rId4" Type="http://schemas.openxmlformats.org/officeDocument/2006/relationships/image" Target="../media/image23.png"/><Relationship Id="rId5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Relationship Id="rId4" Type="http://schemas.openxmlformats.org/officeDocument/2006/relationships/image" Target="../media/image20.png"/><Relationship Id="rId5" Type="http://schemas.openxmlformats.org/officeDocument/2006/relationships/image" Target="../media/image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png"/><Relationship Id="rId4" Type="http://schemas.openxmlformats.org/officeDocument/2006/relationships/image" Target="../media/image24.png"/><Relationship Id="rId5" Type="http://schemas.openxmlformats.org/officeDocument/2006/relationships/image" Target="../media/image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3.png"/><Relationship Id="rId4" Type="http://schemas.openxmlformats.org/officeDocument/2006/relationships/image" Target="../media/image19.png"/><Relationship Id="rId5" Type="http://schemas.openxmlformats.org/officeDocument/2006/relationships/image" Target="../media/image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5.jpg"/><Relationship Id="rId4" Type="http://schemas.openxmlformats.org/officeDocument/2006/relationships/image" Target="../media/image13.png"/><Relationship Id="rId5" Type="http://schemas.openxmlformats.org/officeDocument/2006/relationships/image" Target="../media/image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Relationship Id="rId4" Type="http://schemas.openxmlformats.org/officeDocument/2006/relationships/image" Target="../media/image2.png"/><Relationship Id="rId5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Relationship Id="rId4" Type="http://schemas.openxmlformats.org/officeDocument/2006/relationships/image" Target="../media/image8.png"/><Relationship Id="rId5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Relationship Id="rId4" Type="http://schemas.openxmlformats.org/officeDocument/2006/relationships/image" Target="../media/image17.png"/><Relationship Id="rId5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Relationship Id="rId4" Type="http://schemas.openxmlformats.org/officeDocument/2006/relationships/image" Target="../media/image9.png"/><Relationship Id="rId5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Relationship Id="rId4" Type="http://schemas.openxmlformats.org/officeDocument/2006/relationships/image" Target="../media/image11.png"/><Relationship Id="rId5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Relationship Id="rId4" Type="http://schemas.openxmlformats.org/officeDocument/2006/relationships/image" Target="../media/image12.png"/><Relationship Id="rId5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"/>
          <p:cNvSpPr txBox="1"/>
          <p:nvPr>
            <p:ph type="title"/>
          </p:nvPr>
        </p:nvSpPr>
        <p:spPr>
          <a:xfrm>
            <a:off x="0" y="1182250"/>
            <a:ext cx="12192000" cy="325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5400"/>
              <a:t>COMPETÊNCIA -AUTOCONSCIÊNCIA</a:t>
            </a:r>
            <a:endParaRPr sz="5400"/>
          </a:p>
        </p:txBody>
      </p:sp>
      <p:grpSp>
        <p:nvGrpSpPr>
          <p:cNvPr id="99" name="Google Shape;99;p1"/>
          <p:cNvGrpSpPr/>
          <p:nvPr/>
        </p:nvGrpSpPr>
        <p:grpSpPr>
          <a:xfrm>
            <a:off x="3714190" y="5347947"/>
            <a:ext cx="3885722" cy="1320800"/>
            <a:chOff x="3714190" y="5347947"/>
            <a:chExt cx="3885722" cy="1320800"/>
          </a:xfrm>
        </p:grpSpPr>
        <p:pic>
          <p:nvPicPr>
            <p:cNvPr id="100" name="Google Shape;100;p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714190" y="5894811"/>
              <a:ext cx="2095500" cy="482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" name="Google Shape;101;p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279112" y="5347947"/>
              <a:ext cx="1320800" cy="13208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2" name="Google Shape;102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8828" y="5882111"/>
            <a:ext cx="24765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tipo&#10;&#10;El contenido generado por IA puede ser incorrecto." id="103" name="Google Shape;103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419052" y="718271"/>
            <a:ext cx="3353895" cy="335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" title="transferir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80" name="Google Shape;180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10"/>
          <p:cNvSpPr txBox="1"/>
          <p:nvPr/>
        </p:nvSpPr>
        <p:spPr>
          <a:xfrm>
            <a:off x="918560" y="1780642"/>
            <a:ext cx="61722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ESTÍMULOS</a:t>
            </a: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 E PADRÕES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t/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Presta atenção a: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Que situações te causam stress ou defensividade?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Que temas se repetem nos teus conflitos?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Que emoções evitas?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Os padrões guardam informação para o crescimento.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82" name="Google Shape;182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74440" y="1780642"/>
            <a:ext cx="4699000" cy="302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10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10"/>
          <p:cNvSpPr txBox="1"/>
          <p:nvPr/>
        </p:nvSpPr>
        <p:spPr>
          <a:xfrm>
            <a:off x="0" y="289675"/>
            <a:ext cx="11201400" cy="7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-AUTOCONSCIÊNCIA</a:t>
            </a:r>
            <a:endParaRPr sz="41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89" name="Google Shape;189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11"/>
          <p:cNvSpPr txBox="1"/>
          <p:nvPr/>
        </p:nvSpPr>
        <p:spPr>
          <a:xfrm>
            <a:off x="1178859" y="1890948"/>
            <a:ext cx="6172200" cy="31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FERRAMENTAS PARA A AUTOCONSCIÊNCIA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🖋️ Escrita reflexiva (journaling)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🧘 Meditação mindfulness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🎤 Feedback de pessoas de confiança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📊 Quadros de verificação emocional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Usa estas ferramentas regularmente para desenvolver a consciência como um músculo.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91" name="Google Shape;191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51059" y="1436793"/>
            <a:ext cx="4595460" cy="45954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11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11"/>
          <p:cNvSpPr txBox="1"/>
          <p:nvPr/>
        </p:nvSpPr>
        <p:spPr>
          <a:xfrm>
            <a:off x="0" y="289675"/>
            <a:ext cx="11201400" cy="7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-AUTOCONSCIÊNCIA</a:t>
            </a:r>
            <a:endParaRPr sz="41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98" name="Google Shape;198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12"/>
          <p:cNvSpPr txBox="1"/>
          <p:nvPr/>
        </p:nvSpPr>
        <p:spPr>
          <a:xfrm>
            <a:off x="1062855" y="1780643"/>
            <a:ext cx="6172200" cy="26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PRÁTICA: A VERIFICAÇÃO EMOCIONAL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Faz-te estas perguntas 2–3 vezes por dia: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O que estou a sentir?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Onde sinto isso no meu corpo?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O que desencadeou isto?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Do que preciso neste momento?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00" name="Google Shape;200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30145" y="1212056"/>
            <a:ext cx="4699000" cy="469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12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12"/>
          <p:cNvSpPr txBox="1"/>
          <p:nvPr/>
        </p:nvSpPr>
        <p:spPr>
          <a:xfrm>
            <a:off x="0" y="289675"/>
            <a:ext cx="11201400" cy="7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-AUTOCONSCIÊNCIA</a:t>
            </a:r>
            <a:endParaRPr sz="41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07" name="Google Shape;207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13"/>
          <p:cNvSpPr txBox="1"/>
          <p:nvPr/>
        </p:nvSpPr>
        <p:spPr>
          <a:xfrm>
            <a:off x="961568" y="1882526"/>
            <a:ext cx="6172200" cy="26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REFLETIR DEPOIS DE DESAFIOS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Depois de um momento difícil, pergunta: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O que aconteceu?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O que senti e porquê?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O que posso aprender com isto?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O que posso tentar fazer de forma diferente da próxima vez?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09" name="Google Shape;209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01351" y="1589624"/>
            <a:ext cx="4221175" cy="3160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13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13"/>
          <p:cNvSpPr txBox="1"/>
          <p:nvPr/>
        </p:nvSpPr>
        <p:spPr>
          <a:xfrm>
            <a:off x="0" y="289675"/>
            <a:ext cx="11201400" cy="7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-AUTOCONSCIÊNCIA</a:t>
            </a:r>
            <a:endParaRPr sz="41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16" name="Google Shape;216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14"/>
          <p:cNvSpPr txBox="1"/>
          <p:nvPr/>
        </p:nvSpPr>
        <p:spPr>
          <a:xfrm>
            <a:off x="1065187" y="1853358"/>
            <a:ext cx="5224200" cy="26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AUTOCONSCIÊNCIA E RELAÇÕES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Estar atento ao teu tom, às tuas palavras e à tua energia emocional permite-te: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Comunicar com mais clareza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Resolver tensões com menos culpabilização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Pedir desculpa e reparar de forma autêntica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18" name="Google Shape;218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63301" y="1853351"/>
            <a:ext cx="5061700" cy="337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14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14"/>
          <p:cNvSpPr txBox="1"/>
          <p:nvPr/>
        </p:nvSpPr>
        <p:spPr>
          <a:xfrm>
            <a:off x="0" y="289675"/>
            <a:ext cx="11201400" cy="7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-AUTOCONSCIÊNCIA</a:t>
            </a:r>
            <a:endParaRPr sz="41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25" name="Google Shape;225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15"/>
          <p:cNvSpPr txBox="1"/>
          <p:nvPr/>
        </p:nvSpPr>
        <p:spPr>
          <a:xfrm>
            <a:off x="685800" y="2035969"/>
            <a:ext cx="6172200" cy="20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AUTOCONSCIÊNCIA E CRESCIMENTO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O crescimento não nasce da perfeição, mas da reflexão.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O objetivo não é sentires-te sempre bem, é compreenderes o que se passa dentro de ti para poderes responder com intenção.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27" name="Google Shape;227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27901" y="2035975"/>
            <a:ext cx="4360950" cy="284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15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15"/>
          <p:cNvSpPr txBox="1"/>
          <p:nvPr/>
        </p:nvSpPr>
        <p:spPr>
          <a:xfrm>
            <a:off x="0" y="289675"/>
            <a:ext cx="11201400" cy="7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-AUTOCONSCIÊNCIA</a:t>
            </a:r>
            <a:endParaRPr sz="41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34" name="Google Shape;234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16"/>
          <p:cNvSpPr txBox="1"/>
          <p:nvPr/>
        </p:nvSpPr>
        <p:spPr>
          <a:xfrm>
            <a:off x="1895706" y="2209073"/>
            <a:ext cx="8051100" cy="277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CONCLUSÕES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 autoconsciência é um processo para toda a vida.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Com cada momento de atenção e reflexão, constróis uma força emocional mais profunda e mais clareza.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“</a:t>
            </a:r>
            <a:r>
              <a:rPr i="1" lang="es-ES" sz="1800">
                <a:latin typeface="Corbel"/>
                <a:ea typeface="Corbel"/>
                <a:cs typeface="Corbel"/>
                <a:sym typeface="Corbel"/>
              </a:rPr>
              <a:t>Conhecer-te a ti próprio é o início de toda a sabedoria.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” - Aristóteles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36" name="Google Shape;236;p16" title="transferi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16"/>
          <p:cNvSpPr txBox="1"/>
          <p:nvPr/>
        </p:nvSpPr>
        <p:spPr>
          <a:xfrm>
            <a:off x="0" y="289675"/>
            <a:ext cx="11201400" cy="7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-AUTOCONSCIÊNCIA</a:t>
            </a:r>
            <a:endParaRPr sz="41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Google Shape;242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25701" y="1438275"/>
            <a:ext cx="3360738" cy="251936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tipo&#10;&#10;El contenido generado por IA puede ser incorrecto." id="243" name="Google Shape;243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17"/>
          <p:cNvSpPr txBox="1"/>
          <p:nvPr/>
        </p:nvSpPr>
        <p:spPr>
          <a:xfrm>
            <a:off x="871537" y="2674938"/>
            <a:ext cx="82164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REFERÊNCIAS</a:t>
            </a:r>
            <a:endParaRPr b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Goleman, D. (1995). I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nteligência Emocional.</a:t>
            </a:r>
            <a:endParaRPr i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Eurich, T. (2017). 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Insight: O poder da autoconsciência num mundo autoiludido.</a:t>
            </a:r>
            <a:endParaRPr i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Brown, B. (2012). 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Os Dádivas da Imperfeição.</a:t>
            </a:r>
            <a:endParaRPr i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Greater Good - 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Autoconsciência</a:t>
            </a:r>
            <a:endParaRPr i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Mindful - 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Ferramentas para aumentar a consciência</a:t>
            </a:r>
            <a:endParaRPr i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45" name="Google Shape;245;p17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17"/>
          <p:cNvSpPr txBox="1"/>
          <p:nvPr/>
        </p:nvSpPr>
        <p:spPr>
          <a:xfrm>
            <a:off x="0" y="289675"/>
            <a:ext cx="11201400" cy="7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-AUTOCONSCIÊNCIA</a:t>
            </a:r>
            <a:endParaRPr sz="41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3af67bea8eb_0_144"/>
          <p:cNvSpPr txBox="1"/>
          <p:nvPr/>
        </p:nvSpPr>
        <p:spPr>
          <a:xfrm>
            <a:off x="1954213" y="3227294"/>
            <a:ext cx="8764500" cy="137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55000" lnSpcReduction="20000"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t/>
            </a:r>
            <a:endParaRPr sz="2200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rPr b="1" lang="es-ES" sz="4667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www.____________________</a:t>
            </a:r>
            <a:endParaRPr sz="4667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rPr b="1" lang="es-ES" sz="4667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www.facebook.com/___________________</a:t>
            </a:r>
            <a:r>
              <a:rPr b="1" lang="es-ES" sz="4700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t/>
            </a:r>
            <a:endParaRPr sz="2200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53" name="Google Shape;253;g3af67bea8eb_0_144"/>
          <p:cNvSpPr txBox="1"/>
          <p:nvPr/>
        </p:nvSpPr>
        <p:spPr>
          <a:xfrm>
            <a:off x="187325" y="5974200"/>
            <a:ext cx="71532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Aviso legal: A publicação foi produzida com o apoio do Programa Erasmus+ da União Europeia. Os conteúdos desta página são da exclusiva responsabilidade dos parceiros e não podem, em caso algum, ser considerados como refletindo as posições da AN ou da Comissão.</a:t>
            </a:r>
            <a:endParaRPr/>
          </a:p>
        </p:txBody>
      </p:sp>
      <p:pic>
        <p:nvPicPr>
          <p:cNvPr descr="Logotipo&#10;&#10;El contenido generado por IA puede ser incorrecto." id="254" name="Google Shape;254;g3af67bea8eb_0_1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19052" y="75105"/>
            <a:ext cx="3353895" cy="335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g3af67bea8eb_0_144" title="transferi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09" name="Google Shape;109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"/>
          <p:cNvSpPr txBox="1"/>
          <p:nvPr/>
        </p:nvSpPr>
        <p:spPr>
          <a:xfrm>
            <a:off x="2941721" y="2347573"/>
            <a:ext cx="6172200" cy="1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OBJETIVOS GERAIS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br>
              <a:rPr b="0" i="0" lang="es-ES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s-ES" sz="1800"/>
              <a:t>O Objetivo é Desenvolver a capacidade de observar, nomear e refletir sobre os próprios pensamentos, sentimentos e comportamentos - a base da inteligência emocional.</a:t>
            </a:r>
            <a:endParaRPr b="0" i="0" sz="18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11" name="Google Shape;111;p2" title="transferi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"/>
          <p:cNvSpPr txBox="1"/>
          <p:nvPr/>
        </p:nvSpPr>
        <p:spPr>
          <a:xfrm>
            <a:off x="0" y="289675"/>
            <a:ext cx="11201400" cy="7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-AUTOCONSCIÊNCIA</a:t>
            </a:r>
            <a:endParaRPr sz="41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17" name="Google Shape;117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3"/>
          <p:cNvSpPr txBox="1"/>
          <p:nvPr/>
        </p:nvSpPr>
        <p:spPr>
          <a:xfrm>
            <a:off x="1030628" y="1930125"/>
            <a:ext cx="7630800" cy="23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OBJETIVOS </a:t>
            </a: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ESPECÍFICOS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Compreender o que significa a autoconsciência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Identificar gatilhos internos, padrões e reações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Aprender ferramentas de reflexão e observação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Ligar a autoconsciência à comunicação, liderança e crescimento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19" name="Google Shape;119;p3" title="transferi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3"/>
          <p:cNvSpPr txBox="1"/>
          <p:nvPr/>
        </p:nvSpPr>
        <p:spPr>
          <a:xfrm>
            <a:off x="0" y="289675"/>
            <a:ext cx="11201400" cy="7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-AUTOCONSCIÊNCIA</a:t>
            </a:r>
            <a:endParaRPr sz="41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25" name="Google Shape;125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4"/>
          <p:cNvSpPr txBox="1"/>
          <p:nvPr/>
        </p:nvSpPr>
        <p:spPr>
          <a:xfrm>
            <a:off x="698267" y="1869256"/>
            <a:ext cx="6172200" cy="23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O QUE É A AUTOCONSCIÊNCIA?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 autoconsciência é a capacidade de reconhecer os teus próprios estados emocionais, motivações e padrões de comportamento — no momento e ao longo do tempo.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É saber o que estás a fazer e porque o estás a fazer.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27" name="Google Shape;127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70467" y="1274082"/>
            <a:ext cx="4699000" cy="469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4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4"/>
          <p:cNvSpPr txBox="1"/>
          <p:nvPr/>
        </p:nvSpPr>
        <p:spPr>
          <a:xfrm>
            <a:off x="0" y="289675"/>
            <a:ext cx="11201400" cy="7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-AUTOCONSCIÊNCIA</a:t>
            </a:r>
            <a:endParaRPr sz="41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34" name="Google Shape;134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5"/>
          <p:cNvSpPr txBox="1"/>
          <p:nvPr/>
        </p:nvSpPr>
        <p:spPr>
          <a:xfrm>
            <a:off x="1066006" y="1839118"/>
            <a:ext cx="6172200" cy="29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TIPOS DE AUTOCONSCIÊNCIA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Interna: Como compreender de  forma clara as próprias emoções, pensamentos e valores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Externa: Como percebes com precisão a forma como os outros te veem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Ambas são necessárias para o crescimento e para relações saudáveis.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36" name="Google Shape;136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70299" y="1618424"/>
            <a:ext cx="3937499" cy="3937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5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5"/>
          <p:cNvSpPr txBox="1"/>
          <p:nvPr/>
        </p:nvSpPr>
        <p:spPr>
          <a:xfrm>
            <a:off x="0" y="289675"/>
            <a:ext cx="11201400" cy="7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-AUTOCONSCIÊNCIA</a:t>
            </a:r>
            <a:endParaRPr sz="41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43" name="Google Shape;143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6"/>
          <p:cNvSpPr txBox="1"/>
          <p:nvPr/>
        </p:nvSpPr>
        <p:spPr>
          <a:xfrm>
            <a:off x="1058356" y="1771858"/>
            <a:ext cx="6172200" cy="26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PORQUE A AUTOCONSCIÊNCIA É IMPORTANTE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Melhora a regulação emocional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Ajuda-nos a tomar decisões conscientes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Fortalece as relações interpessoais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Desenvolve presença enquanto líder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Reduz comportamentos reativos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45" name="Google Shape;145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026422" y="1343735"/>
            <a:ext cx="4490310" cy="44903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6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6"/>
          <p:cNvSpPr txBox="1"/>
          <p:nvPr/>
        </p:nvSpPr>
        <p:spPr>
          <a:xfrm>
            <a:off x="0" y="289675"/>
            <a:ext cx="11201400" cy="7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-AUTOCONSCIÊNCIA</a:t>
            </a:r>
            <a:endParaRPr sz="41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53" name="Google Shape;153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7"/>
          <p:cNvSpPr txBox="1"/>
          <p:nvPr/>
        </p:nvSpPr>
        <p:spPr>
          <a:xfrm>
            <a:off x="747214" y="1882775"/>
            <a:ext cx="6172200" cy="28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DESAFIOS COMUNS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Agir por impulso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Negar sentimentos desconfortáveis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Culpar os outros sem reflexão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Respostas em “piloto automático” emocional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 consciência ajuda-te a fazer uma pausa e escolher.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55" name="Google Shape;155;p7"/>
          <p:cNvPicPr preferRelativeResize="0"/>
          <p:nvPr/>
        </p:nvPicPr>
        <p:blipFill rotWithShape="1">
          <a:blip r:embed="rId4">
            <a:alphaModFix/>
          </a:blip>
          <a:srcRect b="5384" l="0" r="0" t="19244"/>
          <a:stretch/>
        </p:blipFill>
        <p:spPr>
          <a:xfrm>
            <a:off x="6664010" y="1325011"/>
            <a:ext cx="4699000" cy="471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7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7"/>
          <p:cNvSpPr txBox="1"/>
          <p:nvPr/>
        </p:nvSpPr>
        <p:spPr>
          <a:xfrm>
            <a:off x="0" y="289675"/>
            <a:ext cx="11201400" cy="7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-AUTOCONSCIÊNCIA</a:t>
            </a:r>
            <a:endParaRPr sz="41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62" name="Google Shape;162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63" name="Google Shape;163;p8"/>
          <p:cNvSpPr txBox="1"/>
          <p:nvPr/>
        </p:nvSpPr>
        <p:spPr>
          <a:xfrm>
            <a:off x="660400" y="1674675"/>
            <a:ext cx="7188000" cy="23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SINAIS DE QUE ESTÁS A DESENVOLVER AUTOCONSCIÊNCIA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Notas as tuas reações internas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Perguntas: “O que estou a sentir agora?”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Refletes depois de um conflito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Assumes responsabilidade sem culpar outros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64" name="Google Shape;164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07044" y="2057400"/>
            <a:ext cx="4699000" cy="312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8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8"/>
          <p:cNvSpPr txBox="1"/>
          <p:nvPr/>
        </p:nvSpPr>
        <p:spPr>
          <a:xfrm>
            <a:off x="0" y="289675"/>
            <a:ext cx="11201400" cy="7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-AUTOCONSCIÊNCIA</a:t>
            </a:r>
            <a:endParaRPr sz="41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71" name="Google Shape;171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9"/>
          <p:cNvSpPr txBox="1"/>
          <p:nvPr/>
        </p:nvSpPr>
        <p:spPr>
          <a:xfrm>
            <a:off x="698267" y="1751828"/>
            <a:ext cx="6172200" cy="28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DIÁLOGO INTERNO: A TUA VOZ INTERIOR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Observa os teus pensamentos como um observador curioso: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São amáveis ou críticos?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Baseiam-se na verdade ou no medo?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São úteis ou prejudiciais?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 mudança começa ao reparar neles.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3" name="Google Shape;173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072650" y="1650999"/>
            <a:ext cx="4283625" cy="428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9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9"/>
          <p:cNvSpPr txBox="1"/>
          <p:nvPr/>
        </p:nvSpPr>
        <p:spPr>
          <a:xfrm>
            <a:off x="0" y="289675"/>
            <a:ext cx="11201400" cy="75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-AUTOCONSCIÊNCIA</a:t>
            </a:r>
            <a:endParaRPr sz="41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2019-04-23T12:14:49Z</dcterms:created>
  <dc:creator>I and F</dc:creator>
</cp:coreProperties>
</file>